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5"/>
  </p:sldMasterIdLst>
  <p:notesMasterIdLst>
    <p:notesMasterId r:id="rId18"/>
  </p:notesMasterIdLst>
  <p:sldIdLst>
    <p:sldId id="256" r:id="rId6"/>
    <p:sldId id="257" r:id="rId7"/>
    <p:sldId id="258" r:id="rId8"/>
    <p:sldId id="262" r:id="rId9"/>
    <p:sldId id="259" r:id="rId10"/>
    <p:sldId id="263" r:id="rId11"/>
    <p:sldId id="264" r:id="rId12"/>
    <p:sldId id="272" r:id="rId13"/>
    <p:sldId id="273" r:id="rId14"/>
    <p:sldId id="261" r:id="rId15"/>
    <p:sldId id="274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1ADC1-D116-4010-ABAA-8D3229A3137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8325C-4138-456F-BAB7-64C4FDD8F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325C-4138-456F-BAB7-64C4FDD8F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0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325C-4138-456F-BAB7-64C4FDD8FF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325C-4138-456F-BAB7-64C4FDD8FF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1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325C-4138-456F-BAB7-64C4FDD8FF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6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3AC4-041A-2347-B7EE-9A32C08A79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71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3AC4-041A-2347-B7EE-9A32C08A79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3AC4-041A-2347-B7EE-9A32C08A79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1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325C-4138-456F-BAB7-64C4FDD8FF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6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0CDF-7D91-44F5-AEDB-50084663B277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F5DF-9EFC-4000-BD9B-B4142E879371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7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8B27-9307-4624-9C64-60E881D810E4}" type="datetime1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6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0702-9E57-4034-A759-E5C7376C780C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5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D52D-96B2-4BF0-AE15-A651D4C7C1D0}" type="datetime1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FF43-FDFC-403F-B534-1F6530611AAD}" type="datetime1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8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0A04-06C4-4F9F-957F-044814FC6D0D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4C845D0-383D-4E0A-A5FA-9F6EFC89B881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Shawn Thompson</a:t>
            </a:r>
            <a:endParaRPr lang="en-US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Demi Vis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OBC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Requirements Met</a:t>
            </a:r>
          </a:p>
          <a:p>
            <a:endParaRPr lang="en-US" dirty="0"/>
          </a:p>
          <a:p>
            <a:r>
              <a:rPr lang="en-US" dirty="0" smtClean="0"/>
              <a:t>Prototype software to be thoroughly tested by Early April.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Backup Slides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E705-E645-496D-9B75-878D83E985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Mid-Level Connection Diagram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14" y="1825625"/>
            <a:ext cx="6562771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E705-E645-496D-9B75-878D83E985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Requirements</a:t>
            </a:r>
          </a:p>
          <a:p>
            <a:r>
              <a:rPr lang="en-US" dirty="0"/>
              <a:t>Concept of Operations</a:t>
            </a:r>
          </a:p>
          <a:p>
            <a:r>
              <a:rPr lang="en-US" dirty="0" smtClean="0"/>
              <a:t>Subsystem </a:t>
            </a:r>
            <a:r>
              <a:rPr lang="en-US" dirty="0"/>
              <a:t>Description</a:t>
            </a:r>
          </a:p>
          <a:p>
            <a:r>
              <a:rPr lang="en-US" dirty="0"/>
              <a:t>Development Environment/Tools</a:t>
            </a:r>
          </a:p>
          <a:p>
            <a:r>
              <a:rPr lang="en-US" dirty="0"/>
              <a:t>Theory of Operations</a:t>
            </a:r>
          </a:p>
          <a:p>
            <a:r>
              <a:rPr lang="en-US" dirty="0" smtClean="0"/>
              <a:t>Bench-Test Development</a:t>
            </a:r>
            <a:endParaRPr lang="en-US" dirty="0"/>
          </a:p>
          <a:p>
            <a:r>
              <a:rPr lang="en-US" dirty="0" smtClean="0"/>
              <a:t>Testing and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OBC Requirements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44389"/>
              </p:ext>
            </p:extLst>
          </p:nvPr>
        </p:nvGraphicFramePr>
        <p:xfrm>
          <a:off x="1709782" y="1690688"/>
          <a:ext cx="8128000" cy="4942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 designated</a:t>
                      </a:r>
                      <a:r>
                        <a:rPr lang="en-US" baseline="0" dirty="0" smtClean="0"/>
                        <a:t> CPU is to be included on the OBC board.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n-lt"/>
                        </a:rPr>
                        <a:t>Acceptable Performance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  <a:cs typeface="Times New Roman" panose="02020603050405020304" pitchFamily="18" charset="0"/>
                        </a:rPr>
                        <a:t>The central processing unit should be capable of meeting the processing demands of the payload boards.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n-lt"/>
                        </a:rPr>
                        <a:t>Shutdown Command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latin typeface="+mn-lt"/>
                          <a:cs typeface="Times New Roman" panose="02020603050405020304" pitchFamily="18" charset="0"/>
                        </a:rPr>
                        <a:t>CubeSats</a:t>
                      </a:r>
                      <a:r>
                        <a:rPr lang="en-US" sz="1800" dirty="0" smtClean="0">
                          <a:latin typeface="+mn-lt"/>
                          <a:cs typeface="Times New Roman" panose="02020603050405020304" pitchFamily="18" charset="0"/>
                        </a:rPr>
                        <a:t> with batteries shall have the capability to receive a transmitter shutdown command, as per Federal Communications Commission (FCC) regulation.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n-lt"/>
                        </a:rPr>
                        <a:t>Deployment Delay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  <a:cs typeface="Times New Roman" panose="02020603050405020304" pitchFamily="18" charset="0"/>
                        </a:rPr>
                        <a:t>Delay Spacecraft operation minimum 30 minutes after removal from launch vehicle.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n-lt"/>
                        </a:rPr>
                        <a:t>Identification Transmission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  <a:cs typeface="Times New Roman" panose="02020603050405020304" pitchFamily="18" charset="0"/>
                        </a:rPr>
                        <a:t>At a known time-intervals, transmit identification of Spacecraft.</a:t>
                      </a:r>
                      <a:r>
                        <a:rPr lang="en-US" sz="1800" baseline="0" dirty="0" smtClean="0">
                          <a:latin typeface="+mn-lt"/>
                          <a:cs typeface="Times New Roman" panose="02020603050405020304" pitchFamily="18" charset="0"/>
                        </a:rPr>
                        <a:t> (ARRL)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4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Main Objective: To capture GPS position data and store for later downlink</a:t>
                </a:r>
              </a:p>
              <a:p>
                <a:endParaRPr lang="en-US" dirty="0"/>
              </a:p>
              <a:p>
                <a:r>
                  <a:rPr lang="en-US" dirty="0" smtClean="0"/>
                  <a:t>Bus voltage driven logic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𝑏𝑢𝑠</m:t>
                        </m:r>
                      </m:sub>
                    </m:sSub>
                  </m:oMath>
                </a14:m>
                <a:r>
                  <a:rPr lang="en-US" dirty="0"/>
                  <a:t> is determined by a voltage divider on the EPS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908307"/>
                  </p:ext>
                </p:extLst>
              </p:nvPr>
            </p:nvGraphicFramePr>
            <p:xfrm>
              <a:off x="1334590" y="3082109"/>
              <a:ext cx="9525001" cy="21945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05259"/>
                    <a:gridCol w="2235271"/>
                    <a:gridCol w="5484471"/>
                  </a:tblGrid>
                  <a:tr h="3322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State Name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Voltage Level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Description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322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Mode – 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𝑏𝑢𝑠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 Satellite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smtClean="0"/>
                            <a:t>Function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322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Mode –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𝑏𝑢𝑠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&lt;8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Low-Power </a:t>
                          </a:r>
                          <a:r>
                            <a:rPr lang="en-US" dirty="0" smtClean="0"/>
                            <a:t>Mode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322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Mode – 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𝑏𝑢𝑠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Enable Transceiver Receive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322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Mode – 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𝑏𝑢𝑠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&gt;12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Enable Transmitter Transmit (Beaconing)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322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Mode – 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𝑏𝑢𝑠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&gt;14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Enable GPS Lock</a:t>
                          </a:r>
                          <a:r>
                            <a:rPr lang="en-US" baseline="0" dirty="0" smtClean="0"/>
                            <a:t> Logic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908307"/>
                  </p:ext>
                </p:extLst>
              </p:nvPr>
            </p:nvGraphicFramePr>
            <p:xfrm>
              <a:off x="1334590" y="3082109"/>
              <a:ext cx="9525001" cy="21945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05259"/>
                    <a:gridCol w="2235271"/>
                    <a:gridCol w="5484471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State Name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Voltage Level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Description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Mode – 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0926" t="-108333" r="-246594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 Satellite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smtClean="0"/>
                            <a:t>Function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Mode –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0926" t="-204918" r="-246594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Low-Power </a:t>
                          </a:r>
                          <a:r>
                            <a:rPr lang="en-US" dirty="0" smtClean="0"/>
                            <a:t>Mode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Mode – 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0926" t="-310000" r="-24659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Enable Transceiver Receive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Mode – 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0926" t="-410000" r="-24659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Enable Transmitter Transmit (Beaconing)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Mode – 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0926" t="-510000" r="-24659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Enable GPS Lock</a:t>
                          </a:r>
                          <a:r>
                            <a:rPr lang="en-US" baseline="0" dirty="0" smtClean="0"/>
                            <a:t> Logic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8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ubeSat Kit MB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1" y="3219451"/>
            <a:ext cx="3943349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ubeSat Kit PPM B1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490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Subsystem Description -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Pluggable Processor Module by Pumpkin </a:t>
            </a:r>
          </a:p>
          <a:p>
            <a:pPr lvl="1"/>
            <a:r>
              <a:rPr lang="en-US" dirty="0"/>
              <a:t>PIC24FJ - “</a:t>
            </a:r>
            <a:r>
              <a:rPr lang="en-US" dirty="0" err="1"/>
              <a:t>eXtreme</a:t>
            </a:r>
            <a:r>
              <a:rPr lang="en-US" dirty="0"/>
              <a:t>” Low-Power series</a:t>
            </a:r>
          </a:p>
          <a:p>
            <a:pPr lvl="1"/>
            <a:r>
              <a:rPr lang="en-US" dirty="0"/>
              <a:t>Provides direct pin access for the motherboard</a:t>
            </a:r>
          </a:p>
          <a:p>
            <a:pPr lvl="1"/>
            <a:r>
              <a:rPr lang="en-US" dirty="0"/>
              <a:t>Board Revision A</a:t>
            </a:r>
          </a:p>
          <a:p>
            <a:pPr lvl="1"/>
            <a:endParaRPr lang="en-US" dirty="0"/>
          </a:p>
          <a:p>
            <a:r>
              <a:rPr lang="en-US" dirty="0"/>
              <a:t>Flight Motherboard </a:t>
            </a:r>
          </a:p>
          <a:p>
            <a:pPr lvl="1"/>
            <a:r>
              <a:rPr lang="en-US" dirty="0"/>
              <a:t>Provides programming/debugging interface</a:t>
            </a:r>
          </a:p>
          <a:p>
            <a:pPr lvl="1"/>
            <a:r>
              <a:rPr lang="en-US" dirty="0"/>
              <a:t>Provides the interface to the CubeSat Kit Bus</a:t>
            </a:r>
          </a:p>
          <a:p>
            <a:pPr lvl="1"/>
            <a:r>
              <a:rPr lang="en-US" dirty="0"/>
              <a:t>Integrated Real Time Calendar Clock (RTCC)</a:t>
            </a:r>
          </a:p>
          <a:p>
            <a:pPr lvl="1"/>
            <a:r>
              <a:rPr lang="en-US" dirty="0"/>
              <a:t>Board Revision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Environment/Tools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software development tools provided by Microchip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Developed in ANSI C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IDE: MPLABX v3.10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Compiler: XC16 v1.25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Programming/Debug Interface: ICD3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Header files and libraries provided by Microchip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E705-E645-496D-9B75-878D83E98564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2" descr="Image result for MP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0700" y="365125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data:image/jpeg;base64,/9j/4AAQSkZJRgABAQAAAQABAAD/2wCEAAkGBxQSEhUTExMVFRUXGBoYGBcYFx4bGhkeGCEdHhsdGBodHSkgGB4lHhoaITEhJSkrLi4uHR8zODMsNygtLisBCgoKDg0OGxAQGy0mICUtLS8tLS02LS0tLS0tLS0tLS0tLy0tLS0tLS0tLS0tLS0tLS0tLS0tLS0tLS0tLS0tLf/AABEIAOEA4QMBEQACEQEDEQH/xAAcAAABBQEBAQAAAAAAAAAAAAAAAwQFBgcCAQj/xABFEAACAQIEAwUFBAgFAwMFAAABAhEAAwQSITEFIkEGE1FhcTJCgZGhB1KxwRQjYnKC0eHwCCQzkqJDstIWc/EXY4OTwv/EABwBAQACAwEBAQAAAAAAAAAAAAABAgMEBQYHCP/EADsRAAIBAgQEAwYFAwQBBQAAAAABAgMRBAUhMRJBUWETcZEGIjKBofAUQrHB0Qcz4RUjUvFDFmJykqL/2gAMAwEAAhEDEQA/ANxoAoAoAoAoAoAoAoAoAoBO9fVBLsqjxYgfjQEPi+12Dt+1iE+En6gRU8LIuRN/7TMCvvOfQD8zU8DF0Ij7UsF/9z5L/wCVOBi6HmG+0XAP/wBUr+8v8ppwsXRLYPtLhLvsYi2fItlPyaDUWZNyURwdQQR5VAOqAKAKAKAKAKAKAKAKAKAKAKAKAKAKAKAKAKAKAKAr/aHthhcGD3twZh7oOvxPSrKLZFzKu0X2z3GlcMuUeP8AU6/IVkVMi5SMZxriGLJabhHjt/yar8KW7EU5Oy18tRoeB4h9XuqvrdM/EKCKxyq0lzN+nlWNqaxpS+en6nP/AKYPXEL8AxrG8RSRsx9n8e/yL1R4ey56YgfFT/Oo8em9mJ5Dj4q/h+jQmezN8CUu22G4hiJ+YFbn4apbi4XY8/8AiaKfDdXEXsY2xqVuDzHMPmpNYnGSMycWPeE9u8ThzozCPukiqN9S1uhpHZr7ZGMLdhtI5t/n19aiyewu+ZpPCe2+GvAS2TzOq/7ht/EBVWiblkt3AwBUgg7EGQfjUEnVAFAFAFAFAFAFAFAFAFAFAFAFAFAFANeI8Qt2ENy64RR1P4DxNSlcGL9svtWuXibOCBC7Z+p+X5aedZY0+ZRsoS8Me6c+IuEk6xMn+Q+FVnXhDbc6mCyfFYtXirR6vT05sf4exbt+wig+JEn5mtOpi5vbQ9VhfZrC09at5vvovRCr3idzWq6knud6lh6VFWpxSXY4JrG5Gax5UXsSeE1Vy6Am+AXQbKhivKziGHRNB68sdK99l1XxMNCXY/OftJhXh8zrwSfxcu7ucYGwzQw1XMAYMHzj/wCa3qkISVpK5qTr+E2otp2E+KcPsXZBtZmBObQ5lA65h/M1oVcupy+HT9DcwuZ14f3bNcns39+RU+JdktzYaf2G0b4Hr8Yrk18FUpbrTryO9QxtOrsyO4fxbEYV8vMCN1OhrU1W5t6PY0Xsp28Mju7htP1X3G9V2+Ipa4uapwHtzbuQl8C2/wB73D5z0Hnt6VVom5b1aRI1BqCT2gCgCgCgCgCgCgCgCgCgCgCgIbtR2ks4Cybt5o+6vVj4CpUbkXME7R8dxPFLsuStsnktAxp5/wB/OtulRcnwpXZgrVoUocc3ZC+G4CLdpuWXySsEQCfZ8ztXUWAXA+LV29Dz087m8RDg0ipa9XbcZTOvjrXkeF3tzPvjxMIUPGfw2v8AITRsxyqZYRKjfWY/A1FSnKO5hwWZ4fFJuD23vp/gGFYJ6aHSTvqc1jZYKgHlCBfhSszlfdDK20xmgGf9tezyCqnh3Hoz477eUI0cf4vOcfWxM37gS53pIYEkZV0iBE7/ANzXdWqseChFzh4aVu7Fms5AxVWDFQD1kmd9Sai5jU+NpSasn5aI5uTcQB3VCxJIIj2dI1PpTQtG1Od4ptL9/kRvE+CC4h70KwABzAw6z90x9DpXOxOXwnrT0fTl/g7OEze0lCd2UHivCHw5zqcydHGkeTD3TXBqU5U5WkrM9HTqxqK6J7s32p2t3jp0PgfEVCdyz0NQ7Ndr7mGIU/rLJ2E/9p90+Wx/CGibmqcL4lbxFsXLTZlO/iD4MOhqhYd0AUAUAUAUAUAUAUAUAUBFdpePWsFYa9dOg9lerHoAKlK7IZgfFMZf4hie8u6sdUT3bS9C3nH9+O/QoOb4Y/8ARqYvFww0HOfoS+CwosrpMkMSSJmNBtsN9JruUaMaSsjxmKxU8VO8muVl09RyFEwMpMgaHLoBO1ZjWu7a359+xVbYykjUZCw2JOm2g8ZFeKxEVSxck9rs+6YOrPGez9Pw9ZNKPo7McdnMb3GIa+ELDMwTcZot5VM6HRrh28D1rHVmuJNDKMC54arCfutuKd+SVm9y12OP4a7l/SFQFiFdDaza5gBdNwy5i0AsHUmT1rG5xekl99TaeArwv+GldLZqXb4bKy1lr0sdHhnD7km20kWw+UMQYELrAY5jDOwCk6r0mq+HRlsT+KzKlpNfmteye+vpslrbchu1PA7WGVDbuMxLMjAwdUC5iCAIhmjKddj1rBXpRhazOnlmPrYmUlUilZJrlve3N30W5Xa1zrjvgrEYhRJhlIMfs8w39DXovZ6papKHVHzb+o+G4sLTr/8AFtev/RIYnDLq5c5iA+VhqxPQbfnXr02fLKdSXwpabXXKw+wz5gGCwGJMK2wURtoN6qzWqR4W432XNdfUTxWHDhZLiIIBEiWOswPzqU7FqdRwbslr+wjjAofvGKss5Sg02B138aldDLS4nDgjdO17sR4hw/MoyW4OWWkgghtgROo3rXr4eFeNpb8mbGDx0qMneV108t+RnnHuEGyxIBUCMyndJ216qeh+B1rzNehKjLhkesw2JhXhxRd0SfZnj8fqrplTWNO5mehoXZ7j1zC3QyNM+Ps3F8G/aHj8R1FGgmbNwTi9vFWhctnyZTup6g1QuSFAFAFAFAFAFAFAFAJYnELbRncgKoJJPQCgMI7YcduY7EAgeVlDsinTvHHiek/0rdoUXJqMd2a+JxEKFN1J8hXBYRbKhQZ5ixLLvpBk+td+jSjSjwo8NicTPE1HOXkrPuLKNNuijlbxOuhgVlMDevrujy4Y3P3jzLPkNRpUhJN+mzK5xQZb7gaaK2h8RBj/AG15HPoONdSXNH2f+neI8TL50ZfllfXo/wDoTtEsQNW8B6SdK5dB8Ukn1PXZtLwcHUlHTT9dDzh1kXMSbbOEQFFLMeVZksfgIraxHJM817POUIVakU20lZLm9S3Y/s9hpR7fevbuuiobTAi2GW3HeZ1zSzuwE5fZrBOlF+T++Z1KGZYqzjU4VKKbfEvis5bWdtEltcYXuy7MP1N3OgYwHGXKuZ1a4YJAUG00kawB6VjdC/ws2YZsoP8A3oWduWt3ZNR5a+8vn6kRxXhVzDMFuhQxEwGBI8mA1U+tYp03D4jo4XGU8VFyp3svvQYq+VkYdGHWPa5Tr6Gt3Kqnh4qL+Rxfa3C/iMpqr/iuL01LU2HBuBoYFTA97QCdtete8vofn5VGocOln8uZyxke5JU7iDLnShK0fPfz2EsG5Dd2zMXBkkGRAGkT5x0qX1L1Ypx8RJWa+o2sAg3XYakEjMN80kR9Kl8kZptNQhHry5WHuGbOAwQgFgIDfd18h0qGrGvUXA+FvZdOvqRfHuG94odVbPzEkiRHgw6gjQ1hr0I14cMvkb+X4x0J2bVtFbqZ1xTAG02ZQQpMfusN1J+oPUfGvLVaUqU3GW6PYU6iqRuix9meLC6vc3Dr0Pn0IqFqS1YvXZPtBcwt7Pv7txBs69CPA+HgZFQ0EzbsFi0u21uWzmVhIP8AfWqFxegCgCgCgCgCgCgMz+1TtGADh11RIN0D32PsW/Tq3lp1ms1KHMrKSSuymcIwZUF7kG67AtMiNMwUH+VehwlDw43e7PF5pjXiKnu/Ck9vS4/1jrqOhkc5862jm6X+f6LsDETJiZJ5hGwjehCTtZdOXqeKpHj7o0Midzv5eVSS2n9fvQhO0A5rbamQ4mI6gifH3q4GfU06UZ9GfRf6c4l08ZUocpRXqiOVo/D515eE+E+vVqMK0eCaujqygnQRmaTqTOgHU+ArKpOdkzSeHpYOlUqU1bm+mi00PLM97AYLsc0wFJIgz0G5+FbFanGOqOHk2ZYjEylGt7ySbtZX8vmWjFcFxFoXUTEqyi2uYSy5kZ2gJIysC86KdSx86wzhJaJm/Sx+HquEp0mnxO2zs0ldvZqy6rRLyGvaDC4662e/Zcm3ysVEgEw2uUkAnMDpE1ScaktZLYz4GtgKK4aM172qv6c7bWK3ftypXaR+I0rHTk4zTOjiKUa1GdN7NNFi4Zje+TOEIIUnRurbaaedfRoS4oKXVH5oxNB0J8Enztt0F3uP3mWP1eglhOqiY0q2ljCow8Pi/N276DNiLblic2dSRk0yyfWrbo2EnUiorSzW/MfWbuYBlLgFgBInRdemu4PWqtWNaUOF2la9n9SFu3GNwkEgsxiJG+gisitY6MYxUEnyXmTdy3usOByoYM6bnrOxrGc6Mtpac39/Mq/GuGAluRyh0PKSSBsw09pTqPKR1rTx+FVanxL4kd/LcaoWjNrX6Mo162+HukH2lO42IOoIPUEQRXmdj0m6L1w/iHe2xdXVl3HUjqPX8xVyppH2ado8lzuHabd3VD0Vjt8G/GPE1VosmarVSwUAUAUAUAUBHdoeKrhcPcvN7o0H3mOigepqYq7sDAsNebFYg3GOZbbz7Xt3GPOw8RpA8lFdfBUOKd3sv1OHnGM8On4cd2n6f52JxmIOgaIYzvrsPE12TyaUWtbcux6ImOUmQPunQT5mg1tfX9ewEae8JX19s/PpQaX5b+Wx4WEzyzLH7p5RHmaCztbXl331I/jtk9zMNym31B6wfP2WNaGZ0+PCyXzPQ+ymL8DNqM76NtP56fqQRrwjR+iDuw+Uz4eU9NNJE+lZKcuFp9DVxdDx6MqV7XVjmzmW4bmcZuTLlBEZJg6mQZP0rZqVuNI5WV5P+Ec+J8SkkvlrclrXaTEK2YvnPL7YDewWZPkzFvXWsLqSTN6WWYaUeFRstdtN7J+qVvIeWu1jFlNy2NDzMnKWi0bKkCCAQDO0T4U8d3V/vSxrSyeKi1Tl5J6pe9x262b06jnH9obNzCvb1VoVba92NAmRQXfMQ3InRVIJiSKvKtFxsYaGW1qWKjUdmtXJ35u70VtNX1aa13IThN5mTugACCUVzpEEsNfQgV7TLKniYaL6aHx32mwccLmdbpxOVv8A5EoLvdquYtmIaCDmBPTet61zzrj4knwpW07DbitnTNm9mFAKxPX8/DpVoszYaevDbe7HGFUrbUw2iltG8dtD8ah7mKo1KbWm6QmudrZW4wQmE1XYDXeY6mml9Cz4FNOmr7vc8W4LSpmk6tBVtTGgkadD4mptclxdWUrabbjh2yqZLLCgagEDNvrHpVTClxNWSet/Qo3avhilT3ZzGyJB3zWydR/+NiP4X/Zrz+ZYbw6nGtn+p7PLcTOtS99WkvtER2Yx/d3Mp2aufF8jfl1LnhXKOVBge2hHTXUD0MH+LyoQbx2M43+l4ZXP+ovJcH7Q6/EQfiR0qrLonagkKAKAKAKAxv7ee0TK1jB2mIY/rGjodl+WreoFZqStqUmyI4Lg+5spb1EamRI2g7eG1ekw9Lw6aieDx1f8RWlNbbLloOlHQQdFGhg6nXT0rOaz6vv3PWbTr7x1EjwG1CElfly7HgQTAjceyYOgnb186E3dru/z13Z4ZIgk7DdZHOddv50Gl7r6abCV+0HVlgQQ85TB2y7fXeqzipRcXzMtGrKlOM02mmrX87lZgjQiCJBHgRofrXgq9J0qjg+R+k8rx0MdhKeIpvSS+vM5rXsdA9FTFWB7FTYg8ioasDyKi1gP+CYvJcZSwCkZxImWGhHyr1eRVb05U+jufIP6h4C2KhiIr4lZ/J/9EvfsZhChM4ygHYgjWu8mfO4VOF3le2o1wmMYMQ77TGky23T41ZroZ6tGLinBb/oPQo25CeVdDlOmp8elVNe731W76jbidtikAMZYsdQdBp6+FTHcy4eUVO7a2S9RLGKpCuHQhAogCJ1Gkz6VKMlJyTcbNOV/kK27yXpWHEmWE9ANOvjFLNGOUJ0fe07eZE4mwVObu2ZRJKkHmQyGU/vKSKw4uiq1Fx58vM62CxMadRO66Mz/AIrhO4vsgMhTKt95TqjfFSDXkdmep3Rb8Diu8spcG6a/LcfFSauUND+zTjPc4oWyf1d8ZfLNuh/EfxVDRMWbHVC4UAUAUAlisQttGuMYVVLE+QEmgPl7D8QbiXE3xL7M3KIJAVZIEegA+Nb+Dhx1UuSOZmlbwsNJ83p66F1AkaRsdm+8fDavRHino9evPsdM2uviTzLOgEbjShCV1p9H37iaEbCJ5RCt5ydD5ULO+777r9z1yY18GPMvidNRAoQkuXbZnSjXTbN7rTsPA6b0Ib016c11ZwTpBjZQcy/eOuu1SW56d9n02IviuALHvLYmZLAGZC6ZhPXbTqPOuRmWXfiFxw+L9T2Xsp7UPKqng1taTt5pvn/JEA/y9D4HwPlXk505QlaSsz7bhsVRxNNVaMlKL5o9qtjOFTYBUMHlActIIZfaBkfyrcwWKeGqqa+fkcPP8njmeEdL8y1i+/T5k7wviRuk5svLLGRrMRB6bV7WjWp1ocVN3PguYZdUwU/CnFqW1jq1bFxCyW4YZQCD725PhWbYwSk6c+GUtNfQdWbjQC5GbmY5l0003261DMEoxu+DbRaP5iOEud4h5CBohhvHfTToalqxkqx8Oa111e3oK2bYSFWQMzHmWRoI3HnUN3KTk5+897LYbWbGTPcJDSs8piM06edWvfQyznx8MNtefYXzC4pguFeF2nQb9D51GzMdnTkrpXWv39ChdtMGAFZTPdMbJnfKZe2Y/wD2J6WxXmcwpeHWfR6ntcvrOrQjKW/P78hv2QxWrWz11FakdjbluWXh10roDDW2gHwjmSPQED4VJB9GcD4gMRh7V4e+gYgdD1HwMisbMg+oAoAoCj/bJxTuOF3oOtyLY9DuatDchmK/Z1hYVrkGYMR9fpFdnLIby+R5vP6l1Gn1ZciuwP7I5l+7ruNK6x5tPmu+z66Hi6jrqPdaYznwNCXo/wCV0RaMBgkfAshUNdvd/ctkgZps5QI0kez0/OuTXqSWJ4r6R4U/memwVGP4JQtrJNo5Ts1bFlELOMQbtpHKscqlyGKZTIJW3rtv8ql42p4ja+Gza+XP5sf6bR8JRkveurvz3XoR+K4Gpa8lm6XuWluEpdtFGIU8zJcHK2u2g3rPDFySjKpFWfNP9Ua1TK6bbVKTuuT7DHGYV7Nw27ggiGOVs4grI3E+HTrW1Sqxqx4o7HKxeFeHlwSabt5bsaaGNtYEkFdZ5oPU1kur2MbhOMeKztr3XYa4vh6XCWOZTzHMpBkDQTvm+Na2IwdKuvfXz5nQy3OMZl8r4edttOXpsMLvCHBhSr6x9xtp2On1Fcatkb/8cvU97gP6jSSSxdL5xGlyw6jmRwIB9mRr5rIrnVMsxEPy38j1WE9tMpxGnicL7iIYHYg+hrSnTlH4keioY7DV1elUi/JntUZtHgqLgecO4Tcv52tA5kA9kkMZ0hY30kwegNbFCrVpu9NnGzfDYCvGMMZFNPn0+e4pYt4oTiGQ3EBIaeQyo19nw6mPGuvRzyql/uRuup4fH+xGFb8LCVrN6pS132178hW3xxIhluppBMBxr7W0mujTznDT3djzGK9ic2oO6pqa391+nQ8w3Ebd3EE51jzJSYHgeutdGGJozXuyTOJiMBicNQUalOUX3Q4XEs4U2s2UcrkwfaI21J+VZtDVdOMG/Etfdctha9hw10MWU65cpESACdZ8/KiehjjUcabik+t1rzFra5QIUgAM3KdB4QD5E9KgpJ8Td3rotSt9psGAl22CZe0XbMPetHOI0Hui9865ebU+KEZ9ND0uSV5TUou1uVvvyKJwa/kvIfOK4UdzvS2Lwhi5+8v1Q/mG+lWKmy/ZJjs+Ee0d7Vw/7X5h9c1VkXReKqSFAFAY1/iPxkWMPaB3ZmI+QH51dbMh7lZ7IYcLhl2kxuPEwdfhXocBG1G/U8bnNRyxNlyX7X2+ZNkkSRPvHQztoN/Kt05Oj0fbf/B45A3y6EbiDyid/WhKT5fTXd2Lzw7sgMli4l+9auqgMhgyqzjnhWGkzqJrhVMa3KUXFNN/ptqj2VLBRUYNSaaX3oVTB8bu2SOZLireuX+cFSzQyZiwPUNMRXTlhYVI9G4peS3ON/qE6VRxtdKW/VtNHK8ZxRQjvb7KSCwgsjDcgOVJAO0AgRUPD4dPZJkwxWMbu03F+trj7H27OLxLXFxVpBdIzLcLW7lsQqkCRlaAumvWsVKdShS4XBu3NapmxiMNTxNfxPESWl0+3mSuLvWr+GvWcM6MllFe0gVgw7onOxLCHzTEjx85rWgqlKrGdRO7er89vKxt1FSr0Z0qbVktEt1YTPCLE4ax3eGLm1b7wG61q8Sw1Iy6XOpg61Pj1PfmnK13bS6+uxP4ak1CEoxvZdn/AJIC9h7Qv3red2tqxCFjBMaNOxOU8skx1Plu+LVdKMravc5ccLhlXnFchjaAOwnUAZTEhdRI0G1ba7nIq2jJpPTXf0Er9lWHOobRjzoD7R01jSolCMt1cmnUnB+42tVs7bbjZ+DW2PKGGscjzoB4NI3rSqZbhp7x9Ds4X2nzTC/BWlttLXmNH4QYBDjYHnUjfbmGn0rRqZHTfwSsemwv9Q8bB2rQjNdtHoKYFsThye7UEEgnLlcHJO8w0akaeNaMsnxFP4LM7cfbjK8WksVCUX+lxza7TAG2b9os6AgMxyyC2bVWWCdxM6g9a050K9N3nB6HYo43LcTFxw2IUVK3uve6Vt7/AE6j3C8QwVwh7qqpGRoFrLzf9QSkhwWlubyERpWvem37y+hvuhjIxtQlxJ3V+K+nLfbTTTzFLHBsNiHvZVtFCwto3eQLcW+VgJGbPcKCCD1G9IxjNvh69e2/qY62Ir0qcFUu3a7Tjfi97VPR2tG/NEbi+xrW1BsXDMjMAWt6lyiEAHKdR1OnWKzxqYmkv9ubNKdDKsZJ/iMPFdGvK72t+mpHY/heOCjN3hUc2qK4GYkasmoMgiCZBrap5zjKfxK/32Oe/ZHJakm6FRwb017a87HI4u6kq9leinIxQ6b6EfnW5T9oY/8Akg0cSv8A08xKXFQrRlz1+2M8XxPvLyk27gUugkwYUwrSQT0LVmr5tha9F003dmrQ9mMxwHv1IaK92tig3ENtyp3ViPka5S3Nh7F4W5ItNPUT/ECPxNXZRGm/ZBi8uIvWp9u2G+KH+TGqstE1iqlgoAoDAP8AERfzYzD2+ioP+RNXWxVnfAreSxaidsxiD08/M9K9PhlalFdjweYy4sTP0HYGwOWeUajKfE6+lZzV8r217+R3atFyqcwznLvI/WMFGu9VnLhi5dEZaEOOrGOm67bGs8TvC1YuvsEtsf8AapivMU4uc0urPdTajFvoipdhez6tbW/dXNHLaVhIGXQsRsTmBjwAnrp0sfipcXhxfn/Bx8rwUOHxpLVvQsHG+0trDMEYO7kZsqAEgbAmSAJ1j0rToYSdbWO3c6GJxtLD243uRVztRgr/AC37LDWP1toOAfVc0VsfgsRT1g/R2/g1Y5lg63xP1Q1xuA4ebV29hr2R0RyBZvkHbbISYBMaACamFTEqUYVFdN81cvKjhuGVSDs7cnYOCYLGXbFu8MRbdtSi37QYrlJAIuDmBIH1qcROhCo4cL+Tt9NiuFVepSjUclfuv33IfH9m8YGZ3tG4WOZmtsrAkkljlMEb6ACtyljcPwqKdrdTlYrLMVKbno73IjEKUaLgytzELcQo07DffTwrchOMleLucueHq09JRa2PMsac26roZGnN1/KrGG6eunN9O3ITY9TlJhiJEHmOmtC6XJX5ba7CuXXTMNQNDmHKJ6670KX05beW4kSCNcpOUnUZTznShezT0va/nsKFTMQ0Fv3hAHnJ3oUTVr6beXMj7vDbLe5bzETpNtpbY6amKwTw1Gp8UUdHD5ji8NK9KpKOvJ3Wg0xvBInujcmYCnK4218G8etaFTJcNPZWPR4H24zOk0qlRSVuaPcPcxaAd3fDQp5e8YQGIJAVpEkgHpqBWjPIqkf7c/U7tP25w8tMVhue67cyVPbN7bkNhMtwHSOYAMVZ9FBksVzZj47bzrVcDi6eqhfyN7DZtlOJir15RT34lz1S1vsr2t9qB4x2g/SmWSoCCFWRImM06DciYiBJiuTiIVm/fjax7LLJ4KMX4NRSb319NL8loR19ZUjxBrTXuyTOlXhx0pR6pr6FR4+B+kXSNmbMP4+b867zPki2LHgbk4ZD4Qf9pmrsoaD9ml/LxC1+0HX5qT+IqGStzb6oXCgCgMA/xBWIx2Hb7yL9GIP5VeOxVjjB2gttFGWcij7p5on1r1dNWgl2R8+rzcqspa/E312HDORJ5h7R15hpp61cwJJ6acu3ckezGGD4uysLo4Yxp/pqXBI9YrVxk+GhL09Tp5VBzxMW72V39suvbm7lwVwdXKIP4mE/8Q1cjAxvXj2u/oekzCfBhpvsPezYH6Jh427pP+0T9axYj+7K/VmbDf2Y26IzjtC+bF4gsR/qheYdE2g7DQV3cGkqEfI8tmsm8TLfTp/Ax1iRI0YiGkcx03/Ktk5vOz7b9ji9G7ZSAdMyweUTufPwqSYX/Lf5d2a5wPD93h7KHdbaA+sCfrNeXrS4qkpd2e8ox4acY9EikW+3N8MT+pdCzlVIKtlBOXmB8I92ur/ptNxWrTOJPOZwqyjw3SZO8O7UWcSRZv2sheAFeHtsT7sxv4AgTpGtalbBVKPvxd7dNGbmGzPD4n3Nm+T5kd2m7IJbVr+GUjKCzWhsRGptndSN8ux6RWbC4+XEoVPX+TDj8sjOLlT0fTkVBTEAFo5QJGYaa9K7B5d666c+3Y5A0lcpMMeUwZJ00oS97Svy31FjZcKGKXVtnKQ7WyUyjUHMBG/nWNVad+HiVzYeDrqPHwaW5dxvbYEcuU6E8jRqx00rIYGmn73bddBRt4k7gcyyIUTuNKFVtfty76CajSVA2Y8jRqdtNqFnvaXVbo4s4cJKqSAWWc4nbXfapbuXlUc7SfR7eh6lsTmCCeY5kMGBoPDoaEOTtwt9FZkZddiRbvKh0A51BgHrNTKEZLVG5FRSdSk38mxrxbgtuDctwighYtsQPWBp1+laksuw1XSUF+h0svzzHULU1UnfuzN8WZb4KPkAK8xNWk0eli7q5aOEn/KfBvzq3IrzLz2EaMfhv3/xBFQ9gtzfKoXCgCgMR/xBWwb+EJBPIYjxzVlp2tqUnfkI4K4CikEkQCdmHKAOmvhXqKck4qzPntenKM5Jr9ufodoOkCYUGDB11Onp41kKN8/PfXyJDgvFP0a8LuQvyuIJynmI1BCkbCIMb1r4mh40OFOxvZdio4ao5SV9Laf5JLtL2jXFpaVEuLluF2nKRyqwEMCQfarWwmElRm5Stsb+ZZhSr4fhhvfZjzsX2jRFGHvNljW27aLza5GJ0BBJjoRpuNcOOwsnLxILz/k2cqxsXDwptJrbyH/aTso164b1hwjnVkb2GIEAggEqY0O4OlYsLjvCjwSV19UZ8dlcMS+NaSKli+z2KtavhmYcozW+bRT+wS30rpQxtGf5reehxquVYmGyvvtrv2GOGUvcW0cwZmClGGo7xwNQRmGhO9Zp1EqbknyZr0cNJV4wnHmvoazxjE91Yu3PuW3b5AxXmqUeKaj1aPZ1JcMG+iMgtrChTPsqNVkc2+3p1r1TPBN3k5Lq36eYMN8kTJIyGIK6Lp45oNQ7W12L0XJTja99Let9zagPH415M94YwbeQlVmFNyCG6KSBodNq9XBtxTfRHhcUl40kuttTm4umWRplXmXw132qxhi9b26vRlt4R20Nq2iPh5VEADW3HsrpOVo8PGuVWy1yk5Rlv1PRUM6pRShKLVtB/d4xw3EH9cqK3jdtlSPLvIj/AJVr/h8VS+G/yf7f4N6OKwdfmn5nrdj8NdXPh7zqNYKOLiT/ABT9DUxx9eDtNeqszHUyrC1VeK9Cn8Z4Pcw1wJdCMGju3AIDBdSOpVvEeek11MPiY11db9Dh43Aywrum7a6jKSIbmEZm0ObyG8nY1sHPsnppyXQiXwuW6qgk5oJnl33Hy/Grp6G8qvFScmtvmKY5Q7MFVjcBg6yIHx8fxpHQpRbhFOTXC/1HGFKFEBNtgFJIPQ+B+Z6VD3MVTjUpNJq7MhxvtkxAOo+NeOqfGz31PSKTLPwcf5X4N+dTyI5l37DD/P4b/wBz8jUMlG/VQuFAFAY//iDswmGuebrOn7J67VeJDbV7dDObOMQwSpUjTMv8wQax8FSLvCR3oZpl9anGniqCdklfR7c+TJGxxZtIu5gNYeG8veGb61sQx+Lp76mtU9nvZ7GP/an4bfe36/yPbfF2X2k001ViNjOgaR9a26edr88Tl4n+nlZriw1WMt99N+6F04xaPtSpII5lI319pZGnwroUsyw8/wA1vM8xi/ZbNMJ8VJ2/9uq0H1q6r6qwZZnQhwQBHmTrW7GcZK8Xc4NSlUpu01Z97p7+g7wHEr9mBavMo5RlmRPWEcEDTwisdTDUqnxRNulmNeltJ2131XYm8N24xCD9Zbt3BrrBQwPNcy/QVpzyyD+FtfU6NLPJbTin5f5EsR2jS9jcPedWS3aBB985oYyAkkj2NY6Gpjg506E4LVsu8xpVcRTm9Ek9y23OIYTG2msi+hDiCAwV4P7La/Sub4dahJScdvQ7HiUq0XFS3ILE9gWGtrEHeYuJP1WAP9tbkM0f5o+hzKuSU38LsKcF7Fsl1Ll+4jhDKqqnVpkFifA6wKrXzDjg4wVrl8LlMaNTjbv2LFx/iq4aw90+0BCL1Zz7IH4nyBNaVCi6s1FfaOjXrRowc5GTKogLymAq6yrHx89q9OeGcm25a831FCSNeYRmb722g89qFLJ6acl0/wAFi7McBwmIs89yL5ZhyXMrgLospPlOo61y8Via9Kp7q93y09T0uBwlCtQXHv56jzFdhHBm1iJ30up//S/yqkM0/wCUfQVMjpv4HYedj+zt7C3Ha41sKUC5bZJDEH2mlRqBp8TWHGYqFaKUV6m1gMFUw7fFK9zr7RLyLhlDRnNxSgIk8s5jHhlJBPmKZcpOtdbW1JzVx/DtPd7GfhPAA+yvI0eum2xrunkuLr3eoPcA9poBYnnGhgRvselSFFvZcuXqNMHdDhmW3BUQSpiS23h4bVLVjPVi4NRlK6b59hvjJsi4EU5CsMWEwYPUeRFJNcLb5GWlas4uT1T0tzMw4mgDKIj9Xbn1Kg/nXjGe5RZ8AkYVR4iPmY/OrsoXv7PLBbiGH/ZLMfgp/OKhko3WqFwoAoDOPt3wHecNzD/puD/uBH4kVaJDMOw7SoPWB/WstzC1YVoQdLcI2Yj0MVDinuZqWIq0XenJrybQp+msN4P0/CsEsNB8jsUPaPG0vikpLuv3QDG2zqVIPiNxPnoRVFRqQ+CRvvPcFiVbF4dPys/1syQscUYezeJH3XhvL39fka2IY/GUu69TSqZF7OY3+3Lw358P66D21xl1iUUiAOViu2uxkVt08+tpUiczFf07nJcWFrKS13/lDtOO2z7YZTze2k6nbmSQNPSujSzXDT/NbzPMYv2QzXC6uk2tNY6j2zct3fZZXEgcrBwAB4HUaz0rfhVhPWLuefqU61F2mmn3TW46wmOu2o7q86GBCh2UDMdOQyunpVZ0Kc/iijNTx1entJ29diVXtTjBobuknU2kOg68o8fKtd5fQfL6m0s6r25Mi8ZjLt9s124bjQANcuXMdcqjQafPrWxSowpK0FY1MTjKtZ3m9NfLQTz6yZAljBEjl5elZTTtpp22031HPBeFtiboso6pFssWEkcsSCARuWHjWDEV1RhxNX1OhgcJ+Jm4t23eo+x3ZDFrqbdu8JJ5SCdoGj5fpNYIZjRlvdffY255PWh/bfo7DFcficLALYiyRlEMWKecC4Mp+FZODD1tkn5b/wAmPxMdh3re2u/0NB7IcVfE4fvLgEhmUMBAcLswHTw+BrjYujGlU4YnocFWnWpKU1ZlL7X8ONnEtzXHF1VKlmLlRmIZZYkkDcetdXAVVOna1rHBzik4VFK91ruQxYEzykyx1GU6CK3jkWaVteW2vcQxGGDABg4gCIMiWPz6VKdi9Oq4t2tq/LRHuMvhQWOVuZR4NAj+tErilTlJqKutH3RH8ev/AOWaMwN2VWTMl+VfEjcVgxcuGjJ9jcwFFyxUVo7Wv8tWZtxds2IuRtmKj0XlH0FeV5ntVsW5Ei3bXxK/Tm/KrMqjRvskwubGO/RLR+bEAfQGokTE1+qFwoAoCF7Z8P8A0jA4i11NtiPVeYfUVK3DPlrBmAVPumP5fSsqMMtxzNSVPTQHlAcEUJucRUDQEcr7JIPkahpS3MtGtUpO9OTXk2he3xBx4H1/pWGWGpvkdeh7RY+lo5cXmv30FBjUbV0+I1P5Gsf4aUH7kjpf+osPXXDi6CflZ/r/ACP8NxMj2L7DbRjmHkIeR8jWeGMxtLnf6mpVyn2ax23+3L/6/wCCSscZYCHQMIIm2cp13OWYPzFdChnavarGxxMw/p/VivEwVRTW9nvp0ZMYbG27vMrggNqGWCIGx2iu3SrQqx4oO58/xWCr4SbpVoOMlp9RVV02Psgcpkcx10P5VlNdvX5vfsKWsSyPnS4yNzaglCQI0PQ7AxFUnTjNWkrmWhWqUdaem22u/wB9Sawva3GW4zFbo0nMgnXfmSD/AMTWnPLqMtro6dLO6q+Kz37Evg+3yHS7ZZd/9Ng+28hspHyNak8smvhaf0/k6FPOaUvjTX1H7dtcKBvdn7osvPptH1rD+Ar32+qNn/U8La/Gil8c4ucXeF3LlRQQq5uYBZktGkksNJ6CuvhcP4MLc+Z5/MsYsRPTRLRX7kaxgakgZQOYSOY66itk561enXl2PQuugEFvcb7o8NtxQi+mvTn3PA+0nSGaGXTXbXbrQm29lrotCE7QXAgtggfq1N7QyOQaaeb5BXPzOpw0lHq/0O5ksHKrOpfsZ/g8G36QqOCG0JB0OonX51wFueoexdSs3FEaKCfjsPpmqxU177IsBlsXbx/6j5R6W/6s3yqki0S+1UsFAFAeEUB8vdtuEnCcRvWohWYsvo2q/Qx8KypmKa0IqKsUPIigPev99aCx4aA49aBHLCoBzUknDUIOlX1/vw8KC7FrV5l2Pw6H4VSdOM9JI2sLja+FlxUZNfp6ElgsbLSDkuREjqPDzHkawxdXDS46b0PSePgc9pfh8ZFKp+WXft37Fp4Xj+99oILgMsASugEAqdZH4GvUYLGQxMOJb80fK88yStlVd0al+H8r3T1HkkCDmEqBqMw5jrt+ZrcONo3dW3fbbY9SJkREknKY2EbUId7WfbfueNtBPRQcw+8ddRpQlb3Xfbser4gaSTytpy6bHShD79t++pwxkQ0eyBzCDLHXX+lCy0d115djuDOzCW6HMIUeeu48KFdLctvLcSn90nKza8p5jI8/Ghe3nul1WgliRcDZVBCEBGPtRPh12IqysZKfhuPFLe7a5FfxeCRrwsluR3C3GiMtmwO9vtPyHqlefzStx1eHoj1uUpugpyVr6/sRHA3OIxF/Eke27EDwkzHwBA+Fc6PU6MiewiyWbUyYHounx1zH41JB9B9nOHfo+GtWogqozfvHVv8AkTVGXRJVBIUAUAUBkX288AzJaxaDVTkY/VSfqPjVokNGS22zKCPCspgsFAeETQABvtQHBFCAihI84Zwxr7BFUsSQoUCSx8q161bg92Kuzu5VlMcTCVevLhpx3fXy+99ESPEuyty1eOHNt+9HurzzInSNxGulav4itGfC0dz/AEbLMRhvGpScVybfPbW/cZmxh/0VSD+unXm1mdQUnYDXNEbayYrop6HiZwcZOMt0RlSUPJoFdaolsFiyeYe2v/IHcfEaesGsFOo8JWU47M9ZwRz7LpYer/dhqn16P9mXLCXg4V1ByscwynYAdQdtfKvYQkpRUlsz4tWpypSdOe60d+tz1tRrB0A5hBljrViFo9PprsdxBnmAzEmDmHKI8zv5UK7q2m3lvqcRI90nKB908x1oW262v5rQ7La65hLbESOUeXn50K200tt5bia7SIJykypjVj4f1oWe9n159jp+onqq8w6DXcadTUkLr5vQZ3caAWUKcwaRlIhiNFAnxaBtVaklTg5vZG3Rws6jilz017/4KrxvGZLF64GJa6f0S0diVQh8Tcj9pyi+YZx0ryVSblJyfM9xSgoQUY7IccJw3c2AvvH8W/r9KbC9y9/Z5wXvsSgIm3ZAdp6x7I+J1+BqJEpGz1QuFAFAFAFAMeN8MXE2Llh/ZdSPQ9D8DUpg+XOIcPfC37li4IKsR8f671lRimuYlUmM5U0JPQP7/vagArQHEedAax2OwOHwvDUx5cd7nlSemRyrW1HUsoaT59AK1asYwbm9z0GBr18UoYKC9yzT83d8T8naxfbqIuMtXwFIvWzaz9ZH6y3B6Bl7yfGFq9lxqXU0oucsJOi7+5Lit/8Al+jt9TCftC4R+icQvoBCue8Twyvrp6GR8KyR6dDWxVpONT/ktfNaP+fmVt2q5qnIagHGDuZXB6bH0P8Ac1jqx4oNHRyrFPDYqFTlez8nv/JbuBPIdIXT2dYP60xpprqPrXYyev4lDhfI4ntzgFhcy8SO0/e7abk1OusgZjuMwgCOnn511zxFtOW3lucAaaAeyPZMaufDahZvXXrz7HTGTqfe98fdHjtvQhaL5cu5wJjQEcpMqZHN5H06ChOl9evPsesAxjlOqjUZTpr/AHpQK8VfXZ7aroctcC5SzFBmYidQdwPE7HyqUWUXK6SvouxB8Wvs7W7doJ3rHLbbbncczMegtqSxPiw8K4+Z1/8AxL5/sekybCuPFVd9dEn0XMrj5MTi1W1Jw+HUWrRIAzBCTmMdXcvcP71cdau5327Istm1mefdT/uP8h/3eVWKm29heC/o2GGYRcuc7+X3V+A+pNY2y6LHUEhQBQBQBQBQGXfbF2SF1Ri00IhbsDp7r+eU/SrxZVoxvKQSrCGU6j8D6HT51kMLR4aALVskgLqSQB5k6CgNhudj8NdvYXMALFhWwt0DQ3bttgqgkQdSzsTvC1W5LiUf/wBB4m4BcshGVkV1U3Ap/WSyoA5EsFgnXZl31i10RZkY1jE4dAt63eW1JIkHICeUlT7JnKBoegrBWpeItDt5Nm34CbUo3jLfr8v4JIdsbk4Ym6WXD5e7UCNF8dNTGknpWv4NVtX5HbqZnlKp1XBPiqXvo76+ei11Intd2gfH4lr7rlEBVQGcqgmBPvGSST1J8K3jxTfIgTUkHOaoB0PKpBbOBXJuJMQy6ztpDD8/rWbJpcNecDp+3EfHy3DYtb2t6pfwWJJy7HVfdaRLnwP8q9KfLXa/z59jomW9083vDKYA8fXwFCNo/Llruc6gSMw5SfvDnPzoTo3Z2evlse5QSYCnmAlTlPLrt8+tCLtLW+z3130+9DzNsSdOZoYSPAajyPiaE23S7LQYcVdVQZhrl5YblBO7HyAWTp5dRWHEYhUIcXob2Bozr1eGD0vrdcl/2Um/ezK145jnBsYZdixP+pdJHQTr4s8bK0ebbbfE9393PYxio2jHRL7sTXB+H9xaAAl2MDzJ6ny6+gqm2hffU0j7OezQuOLjCbVo9ffub6+hOY/CqtlkjV6oXCgCgCgCgCgCgOL1oMpVgCpBBB6g70Bhf2idjHsvmtCYE2/20GpQ+Lr08QY8KyxdykldGfKwI0qxhsdW7hUgqSCpBBBggjUEHoQaEkrw/tNiLTo4uF8lxroV5K57ilWc6yWOY6zv6mVkTdk1ie02GxVo2sXZvJlbNaawynLFq3bAK3BtFoazOp+MBu61LNwbtJg73+XzsiZcLZC3bv6q6oKZyLREIwyFSdiDPXSGiU0GP4QHtPdx+Ctd8nfXVTDQhu217tUDtbmea4TPgu29T5EW6lYXseuMRb2At31Rr62SlzK3d6DPcLAyUBKjx9qaeYt0I659n+NK5rVtbywrDu3EkMWynK0Ekhc0CdCtLoWZVb1sqxUghgSrA7groQfOZ0oQzhTB0/v+zQksHBr5AtkHUOFn97lP0aq4Sfh42Pf9zv5hTWK9m5J6+G/0d/3LokExyk5o05Tyifxr1p8fd0ue3mtWeFtNyOUnmEjmPiPzNSSlr8+XY9y66DTMAMh8BO23jQi+mvR799DktsTB9poYQfn6HwoTbl5LTUTxNwW0YsWUBAPvAkyIHmTAA0qs5qEXKWxkpQdWajFJtvyKZxPEfpd1xOSzbXNiLgGiIDoi+LM0COrEdF087iK7rzu9l9/U9lgsKsLSUFq39X/CFeEYU3n/AEi4otoqhbaTpbtr7Kz1PUnckk7k1gfU20uRcuzvBLmKvAKIJ2kaW00lj5nw9BVGy1jauG4FLFpbVsQqiPXxJ8ydaxmQdUAUAUAUAUAUAUAUAy4vwxMTbNt+uoI3U9CKlOwMC7c9k7li8zKvP7TKBpdH37fg3ivX13zLVXRjkioowbUUMdjwiDQgKA5FAO+HcSu4dw9i49pgIlCRI8PMTrSxKuStntlihds3rj941p7jidMxuBQc+WJjIkDyFRYm7JdvtCSLYbApcFu4rqrueTurdu3b7twAQeRiZX3oqLE8RQ+IYprtx7rRmuOzmNpcljv0kmpKjdPOgJXhbHK4BgjUevT11FatZ8FSE11PU5IvxGCxOGfON/VNfsi927uZQSd0LQ4+/qIO3417SLurnxqUOGTS6207C5EH3gJAEGRyidv6VYxX/R76b6HAOs8rHmYxo3l9PShZ7W22XVHGIui2jZmIUKBzCZmdBG52gamqynGK4pPQvThKrNKCu2+X3/BR+P8AHGvXO6sws6e1C2xrJJ2BgmT7o0Gs1wMXipV5cK2+9Weuy/ARwsOKWsub/ZHfBsF3yrZtz+jI2ZmIjvn2zsDsoGir8TqTWrfTt+p0La35/oXfg3CHvutu0sgagdDHvMeij6mPKat9SyRsPZ/giYW3lXVjq79WP5AdBWNu5dKxKVBIUAUAUAUAUAUAUAUAUBHcc4Nbxds27g/dYe0p8QalNohq5ivbbsK9q4WtgK5P8F30PRvLfxnVqzJplGigsSCVZSrDdT/eo86GJqxxmoSA23oQDa0AA0AkyzQHDLUEnnd0Fx9wg8/qD/f41rYuN4XR6L2YrcGM4HtKLX7l14LcmyglhBCaiQchn129K9VgqnHQhLsfM88w34bMK1Oy0lJ9HqSC+MD3jKnz8PT1rbOS+nluMOKcTt2VIc5jlACkQ3Xc7L6msFfEwoq8jcwmCq4iV4Kyvvy/yUziHFruLLMG7uyp5rjE5E02SdWcj+I9ABNcKviJ13d6JffzZ6vB4GnhY2irvrzf8I57O9mv0g9657jCpq1xz7UdT6+A8vWtdtW7G8X/AIBwh+JEWsBbaxglID4u4Oa5l3FpDA8ttOu2tHJkpGy8C4JawlsW7QP7TMczufFmOpP0qtyxJVACgCgCgCgCgCgCgCgCgCgCgEcZhEuoUuKGU7g0TsDKu2/2bNBewvfIPcnLdT/2267bHfrWZTT3KtGU3eEXAzBAbhX2kK5byaxrbOrDzWatw9DE0M0uAyOo3GxHiIqCLWO6EHhoDlh60IPI/nQk9C1AO8O+V1PmB89PzqlSPFBo38sreDi6dR7KS+uj/Us3DeK27IYXHKwxcRrMqBEbDWfD1ro5Xi408Pwz5HN9ssvlWzSU6NmpJX12fPbyIfivbYnS0ANILDc/Hp9avWzKT0hoczDZJTjrUd+3IrmHu3L90SrXtZ7sE837zb/HfzFc1ycnd6nbjBQVo6Fr4Twl8RcVTafFXEkJhsOsWbU6wz+wvmxJPjJqHIlI1bgH2YG4VucScOFM28JbJFlP3zvdP033GlUuWNLs2lRQqqFUCAoEADwAG1QSd0AUAUAUAUAUAUAUAUAUAUAUAUAUAUBC8f7LYbGAd9aBcaq40ZT4g1ZSaIaTKJ2h+zm8dQLWMQdL0reA8rykP5QSR5VlVVPRmPga2M14z2d7gnNbxeGM+y6i8g/jAUges+tXtFlGn0IRrRiVuWrgE+yWB69CJH9ajg6MCNx2HtJ9ahxaFrif6X+yZ9aizJ4RK7xCPd18zUXRPA2NH4ix2gegqrkWVNcxxg+C4rEEZbbtPU6D6/lUastoti+9mfsaxN6GvnIvht9SJPwFNBqarwT7LsHYTK694Oq6qp/egy48iY8qhyJsXPB4O3ZQW7VtLaDZUUKo9ANBVSRegCgCgCgCgCgCgCgCgCgCgCgCgCgCgCgCgCgCgOL1lXEMoYeBEj60BX+J9hcBiDNzC2yfHKJq3EyLEBi/sd4c/so6ejkD5AinELDT/wCimC+/djwzN/5UuLCmH+xfh67hm9ST+JNOLsLE/wAO+zzh9n2cOvx/pFOJiyLFhcBatf6dtE/dUA/E9arckcUAUAUAUAUAUAUAUAUAUAUAUAUAUAUAUAUAUAUAUAUAUAUAUAUAUAUAUAUAUAUAUAUAUAUAUAUAUAUAUAUB/9k="/>
          <p:cNvSpPr>
            <a:spLocks noChangeAspect="1" noChangeArrowheads="1"/>
          </p:cNvSpPr>
          <p:nvPr/>
        </p:nvSpPr>
        <p:spPr bwMode="auto">
          <a:xfrm>
            <a:off x="155574" y="-2516195"/>
            <a:ext cx="2676525" cy="267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mal.jp/open/products/icd3/icd3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24931"/>
            <a:ext cx="3235325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Operation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Interrupt Driven Design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Interrupts to control software flow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efficient and easy to debug</a:t>
            </a:r>
          </a:p>
          <a:p>
            <a:pPr lvl="1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/>
              <a:t>Interrupt Table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E705-E645-496D-9B75-878D83E9856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000963"/>
              </p:ext>
            </p:extLst>
          </p:nvPr>
        </p:nvGraphicFramePr>
        <p:xfrm>
          <a:off x="1126308" y="3765550"/>
          <a:ext cx="9898744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46386"/>
                <a:gridCol w="675235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Interrupt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Interrupt 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Analog Comparator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Eight volt trigger to turn off/on</a:t>
                      </a:r>
                      <a:r>
                        <a:rPr lang="en-US" baseline="0" dirty="0" smtClean="0"/>
                        <a:t> pertinent peripherals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 Time Calendar Clock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Once-a-minute beacon that transmits</a:t>
                      </a:r>
                      <a:r>
                        <a:rPr lang="en-US" baseline="0" dirty="0" smtClean="0"/>
                        <a:t> satellite’s health and status data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GPIO – Energy</a:t>
                      </a:r>
                      <a:r>
                        <a:rPr lang="en-US" baseline="0" dirty="0" smtClean="0"/>
                        <a:t> Detect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Receive</a:t>
                      </a:r>
                      <a:r>
                        <a:rPr lang="en-US" baseline="0" dirty="0" smtClean="0"/>
                        <a:t> and parse a </a:t>
                      </a:r>
                      <a:r>
                        <a:rPr lang="en-US" baseline="0" dirty="0" smtClean="0"/>
                        <a:t>command from the Bell 202 Modem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GPIO – GPS 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GPS valid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lock from pin on Novatel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Timer</a:t>
                      </a:r>
                      <a:r>
                        <a:rPr lang="en-US" baseline="0" dirty="0" smtClean="0"/>
                        <a:t> 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Manages</a:t>
                      </a:r>
                      <a:r>
                        <a:rPr lang="en-US" baseline="0" dirty="0" smtClean="0"/>
                        <a:t> GPS and COMMS subsystem communication and power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GPS Lock Timeout</a:t>
                      </a:r>
                      <a:r>
                        <a:rPr lang="en-US" baseline="0" dirty="0" smtClean="0"/>
                        <a:t> – Two Minute Alarm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7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Bench-Test Development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92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testing provided by Pumpkin Development Board – Revision 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 bus design and hardware functionality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rror checking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points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Replaceable hardware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tatus indicators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726" y="1577975"/>
            <a:ext cx="6476623" cy="48466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E705-E645-496D-9B75-878D83E985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16974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Cycle and Continuance: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Description: Provide an accurate example of how the spacecraft functions on a typical basis with first flight procedure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power supply to a timer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bus voltage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status through UART for a period of time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29141" y="1827359"/>
            <a:ext cx="50169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Description: Determine the accuracy of receiving and transmitting with the implemented AX.25 protocol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necessary voltages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 from ground station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RSSI and valid packets received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E705-E645-496D-9B75-878D83E985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gleSa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RHCWVWTZRMYC-44-397</_dlc_DocId>
    <_dlc_DocIdUrl xmlns="2bf2d388-9b68-4952-9bcd-945bcd3bc124">
      <Url>https://myerauedu.sharepoint.com/teams/PR_College_of_Engineering/PC_EAGLESAT/_layouts/15/DocIdRedir.aspx?ID=RHCWVWTZRMYC-44-397</Url>
      <Description>RHCWVWTZRMYC-44-397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2" ma:contentTypeDescription="Create a new document." ma:contentTypeScope="" ma:versionID="ebe063f4af3b43d6a43e826549f914cb">
  <xsd:schema xmlns:xsd="http://www.w3.org/2001/XMLSchema" xmlns:xs="http://www.w3.org/2001/XMLSchema" xmlns:p="http://schemas.microsoft.com/office/2006/metadata/properties" xmlns:ns2="2bf2d388-9b68-4952-9bcd-945bcd3bc124" xmlns:ns3="6c160ac7-2e9f-4006-94dd-bfed52f16d06" targetNamespace="http://schemas.microsoft.com/office/2006/metadata/properties" ma:root="true" ma:fieldsID="13adabfd8d1d51435757cea745ede771" ns2:_="" ns3:_="">
    <xsd:import namespace="2bf2d388-9b68-4952-9bcd-945bcd3bc124"/>
    <xsd:import namespace="6c160ac7-2e9f-4006-94dd-bfed52f16d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B7879F-F381-4E95-A1D6-E448003457D0}">
  <ds:schemaRefs>
    <ds:schemaRef ds:uri="http://purl.org/dc/dcmitype/"/>
    <ds:schemaRef ds:uri="http://purl.org/dc/terms/"/>
    <ds:schemaRef ds:uri="http://purl.org/dc/elements/1.1/"/>
    <ds:schemaRef ds:uri="2bf2d388-9b68-4952-9bcd-945bcd3bc124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6c160ac7-2e9f-4006-94dd-bfed52f16d06"/>
  </ds:schemaRefs>
</ds:datastoreItem>
</file>

<file path=customXml/itemProps2.xml><?xml version="1.0" encoding="utf-8"?>
<ds:datastoreItem xmlns:ds="http://schemas.openxmlformats.org/officeDocument/2006/customXml" ds:itemID="{7D7725F2-89F1-45BF-BBE8-C0E95D951A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265B11-F55F-4BF1-A490-1EEB084CD4F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971F2F6-483C-47E0-8F48-061DFF2F9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491</Words>
  <Application>Microsoft Office PowerPoint</Application>
  <PresentationFormat>Widescreen</PresentationFormat>
  <Paragraphs>144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Wingdings</vt:lpstr>
      <vt:lpstr>EagleSat Template</vt:lpstr>
      <vt:lpstr>OBC</vt:lpstr>
      <vt:lpstr>OBC Outline</vt:lpstr>
      <vt:lpstr>OBC Requirements</vt:lpstr>
      <vt:lpstr>Concept Of Operations</vt:lpstr>
      <vt:lpstr>Subsystem Description - Hardware</vt:lpstr>
      <vt:lpstr>Development Environment/Tools</vt:lpstr>
      <vt:lpstr>Theory of Operation</vt:lpstr>
      <vt:lpstr>Bench-Test Development</vt:lpstr>
      <vt:lpstr>Testing and Procedures</vt:lpstr>
      <vt:lpstr>OBC Summary</vt:lpstr>
      <vt:lpstr>Backup Slides</vt:lpstr>
      <vt:lpstr>Mid-Level Connection Diagram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[Subsystem Title]</dc:title>
  <dc:creator>Clayton Jacobs</dc:creator>
  <cp:lastModifiedBy>Sat</cp:lastModifiedBy>
  <cp:revision>27</cp:revision>
  <dcterms:created xsi:type="dcterms:W3CDTF">2016-02-11T14:24:24Z</dcterms:created>
  <dcterms:modified xsi:type="dcterms:W3CDTF">2016-04-06T04:31:26Z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a99f1ea6-333c-4335-8add-2284a210f3d9</vt:lpwstr>
  </property>
</Properties>
</file>